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4" r:id="rId17"/>
    <p:sldId id="273" r:id="rId18"/>
    <p:sldId id="275" r:id="rId19"/>
    <p:sldId id="270" r:id="rId2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ADB"/>
    <a:srgbClr val="B9E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3CE0F-F60F-4550-A081-CE720C214C97}" v="830" dt="2021-12-08T10:36:36.694"/>
    <p1510:client id="{37E65F40-91F7-4F9E-A514-98D2A89FDEBA}" v="4" dt="2021-12-09T04:51:41.899"/>
    <p1510:client id="{5BBA0AA7-ADE7-4DA9-BD8F-7F97FA6EDDF5}" v="132" dt="2021-12-08T11:50:16.041"/>
    <p1510:client id="{7322F517-9218-4EB5-9241-140C45364CB9}" v="36" dt="2021-12-09T01:57:24.919"/>
    <p1510:client id="{840BA125-925C-40FC-A65C-FCBB74319DBB}" v="712" dt="2021-12-08T13:15:55.972"/>
    <p1510:client id="{CFB7DE78-A715-4468-A102-0ABC88324738}" v="3" dt="2021-12-08T12:09:06.304"/>
    <p1510:client id="{DCC720B8-A6DB-41B7-A4FD-1254B9A80227}" v="7" dt="2021-12-08T11:30:34.517"/>
    <p1510:client id="{F1FD69B0-FDCC-452B-A0DA-97E4AB23320B}" v="442" dt="2021-12-08T05:43:23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93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9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3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9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0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7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5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3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85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1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9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6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33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9CE73213-0C9B-4C91-A7E9-338471AB3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16" r="21695"/>
          <a:stretch/>
        </p:blipFill>
        <p:spPr>
          <a:xfrm>
            <a:off x="-568686" y="-7"/>
            <a:ext cx="7444308" cy="6857990"/>
          </a:xfrm>
          <a:custGeom>
            <a:avLst/>
            <a:gdLst/>
            <a:ahLst/>
            <a:cxnLst/>
            <a:rect l="l" t="t" r="r" b="b"/>
            <a:pathLst>
              <a:path w="7444328" h="6858000">
                <a:moveTo>
                  <a:pt x="0" y="0"/>
                </a:moveTo>
                <a:lnTo>
                  <a:pt x="6874601" y="0"/>
                </a:lnTo>
                <a:lnTo>
                  <a:pt x="6874601" y="565149"/>
                </a:lnTo>
                <a:lnTo>
                  <a:pt x="7444328" y="565149"/>
                </a:lnTo>
                <a:lnTo>
                  <a:pt x="744432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047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047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8081961" y="2372583"/>
            <a:ext cx="3804492" cy="7760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Thành viên: 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8018462" y="2160016"/>
            <a:ext cx="3931491" cy="3926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Nguyễn Quang Trường </a:t>
            </a:r>
            <a:endParaRPr lang="vi-VN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1811770180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18DATA1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Nguyễn Minh </a:t>
            </a:r>
            <a:r>
              <a:rPr lang="en-US" sz="2000" dirty="0" err="1"/>
              <a:t>Triết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1811770177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18DATA1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2F9BB-5214-49D3-9A9A-C7FEF07D5783}"/>
              </a:ext>
            </a:extLst>
          </p:cNvPr>
          <p:cNvSpPr txBox="1"/>
          <p:nvPr/>
        </p:nvSpPr>
        <p:spPr>
          <a:xfrm>
            <a:off x="1304796" y="121214"/>
            <a:ext cx="401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CUỘC THI TÌM KIẾM TÀI NĂNG</a:t>
            </a:r>
          </a:p>
          <a:p>
            <a:pPr algn="ctr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THÔNG TIN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27CDE-5379-4102-B28B-741EE5E98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927" y="47560"/>
            <a:ext cx="37814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60754A1-4318-47A7-B582-F0C41140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8854788" cy="918517"/>
          </a:xfrm>
        </p:spPr>
        <p:txBody>
          <a:bodyPr/>
          <a:lstStyle/>
          <a:p>
            <a:r>
              <a:rPr lang="vi-VN" dirty="0"/>
              <a:t>5. </a:t>
            </a:r>
            <a:r>
              <a:rPr lang="vi-VN" dirty="0" err="1"/>
              <a:t>Biện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phòng</a:t>
            </a:r>
            <a:r>
              <a:rPr lang="vi-VN" dirty="0"/>
              <a:t> </a:t>
            </a:r>
            <a:r>
              <a:rPr lang="vi-VN" dirty="0" err="1"/>
              <a:t>chống</a:t>
            </a:r>
          </a:p>
        </p:txBody>
      </p:sp>
      <p:pic>
        <p:nvPicPr>
          <p:cNvPr id="3" name="Hình ảnh 3" descr="Ảnh có chứa văn bản&#10;&#10;Mô tả được tự động tạo">
            <a:extLst>
              <a:ext uri="{FF2B5EF4-FFF2-40B4-BE49-F238E27FC236}">
                <a16:creationId xmlns:a16="http://schemas.microsoft.com/office/drawing/2014/main" id="{E7ABB042-76E8-45C8-864B-62913214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66" y="1376992"/>
            <a:ext cx="9173735" cy="5451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88333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658D87E-98FE-4852-8273-5D2493DE240E}"/>
              </a:ext>
            </a:extLst>
          </p:cNvPr>
          <p:cNvSpPr txBox="1"/>
          <p:nvPr/>
        </p:nvSpPr>
        <p:spPr>
          <a:xfrm>
            <a:off x="551986" y="3717"/>
            <a:ext cx="52615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3200" dirty="0"/>
              <a:t>5. </a:t>
            </a:r>
            <a:r>
              <a:rPr lang="vi-VN" sz="3200" dirty="0" err="1"/>
              <a:t>Biện</a:t>
            </a:r>
            <a:r>
              <a:rPr lang="vi-VN" sz="3200" dirty="0"/>
              <a:t> </a:t>
            </a:r>
            <a:r>
              <a:rPr lang="vi-VN" sz="3200" dirty="0" err="1"/>
              <a:t>pháp</a:t>
            </a:r>
            <a:r>
              <a:rPr lang="vi-VN" sz="3200" dirty="0"/>
              <a:t> </a:t>
            </a:r>
            <a:r>
              <a:rPr lang="vi-VN" sz="3200" dirty="0" err="1"/>
              <a:t>phòng</a:t>
            </a:r>
            <a:r>
              <a:rPr lang="vi-VN" sz="3200" dirty="0"/>
              <a:t> </a:t>
            </a:r>
            <a:r>
              <a:rPr lang="vi-VN" sz="3200" dirty="0" err="1"/>
              <a:t>chống</a:t>
            </a:r>
            <a:endParaRPr lang="vi-VN" sz="3200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0443032-CF39-4750-9CF9-B68BDEB19307}"/>
              </a:ext>
            </a:extLst>
          </p:cNvPr>
          <p:cNvSpPr txBox="1"/>
          <p:nvPr/>
        </p:nvSpPr>
        <p:spPr>
          <a:xfrm>
            <a:off x="1124859" y="515554"/>
            <a:ext cx="42239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dirty="0"/>
              <a:t>5.1 DOM </a:t>
            </a:r>
            <a:r>
              <a:rPr lang="vi-VN" sz="2800" dirty="0" err="1"/>
              <a:t>Based</a:t>
            </a:r>
            <a:r>
              <a:rPr lang="vi-VN" sz="2800" dirty="0"/>
              <a:t> XSS</a:t>
            </a:r>
          </a:p>
        </p:txBody>
      </p:sp>
      <p:pic>
        <p:nvPicPr>
          <p:cNvPr id="10" name="Hình ảnh 10">
            <a:extLst>
              <a:ext uri="{FF2B5EF4-FFF2-40B4-BE49-F238E27FC236}">
                <a16:creationId xmlns:a16="http://schemas.microsoft.com/office/drawing/2014/main" id="{AF2DC9B4-0EFE-43BF-95B8-88F39A3F4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1099389"/>
            <a:ext cx="12184565" cy="5755757"/>
          </a:xfrm>
          <a:prstGeom prst="rect">
            <a:avLst/>
          </a:prstGeom>
        </p:spPr>
      </p:pic>
      <p:pic>
        <p:nvPicPr>
          <p:cNvPr id="11" name="Hình ảnh 11" descr="Ảnh có chứa văn bản&#10;&#10;Mô tả được tự động tạo">
            <a:extLst>
              <a:ext uri="{FF2B5EF4-FFF2-40B4-BE49-F238E27FC236}">
                <a16:creationId xmlns:a16="http://schemas.microsoft.com/office/drawing/2014/main" id="{852B1177-7225-4E7F-BE26-D0987FE4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" y="1099012"/>
            <a:ext cx="6032809" cy="5758988"/>
          </a:xfrm>
          <a:prstGeom prst="rect">
            <a:avLst/>
          </a:prstGeom>
        </p:spPr>
      </p:pic>
      <p:pic>
        <p:nvPicPr>
          <p:cNvPr id="12" name="Hình ảnh 12" descr="Ảnh có chứa văn bản&#10;&#10;Mô tả được tự động tạo">
            <a:extLst>
              <a:ext uri="{FF2B5EF4-FFF2-40B4-BE49-F238E27FC236}">
                <a16:creationId xmlns:a16="http://schemas.microsoft.com/office/drawing/2014/main" id="{BCC2B509-B181-4A19-B8F4-87487E164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162" y="1110940"/>
            <a:ext cx="6144321" cy="5770303"/>
          </a:xfrm>
          <a:prstGeom prst="rect">
            <a:avLst/>
          </a:prstGeom>
        </p:spPr>
      </p:pic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7750B1DD-78DB-4409-8099-625B8AF25789}"/>
              </a:ext>
            </a:extLst>
          </p:cNvPr>
          <p:cNvSpPr/>
          <p:nvPr/>
        </p:nvSpPr>
        <p:spPr>
          <a:xfrm>
            <a:off x="3443404" y="1110940"/>
            <a:ext cx="2378925" cy="734122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/>
              <a:t>Tốt</a:t>
            </a:r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B6911C93-9C41-4C05-89D8-E2984FEAB364}"/>
              </a:ext>
            </a:extLst>
          </p:cNvPr>
          <p:cNvSpPr/>
          <p:nvPr/>
        </p:nvSpPr>
        <p:spPr>
          <a:xfrm>
            <a:off x="9595160" y="1101647"/>
            <a:ext cx="2378925" cy="734122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 err="1"/>
              <a:t>Tốt</a:t>
            </a:r>
            <a:r>
              <a:rPr lang="vi-VN" dirty="0"/>
              <a:t> hơn</a:t>
            </a:r>
          </a:p>
        </p:txBody>
      </p:sp>
    </p:spTree>
    <p:extLst>
      <p:ext uri="{BB962C8B-B14F-4D97-AF65-F5344CB8AC3E}">
        <p14:creationId xmlns:p14="http://schemas.microsoft.com/office/powerpoint/2010/main" val="40266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EC95B44-EA69-4600-A546-9A232D869425}"/>
              </a:ext>
            </a:extLst>
          </p:cNvPr>
          <p:cNvSpPr txBox="1"/>
          <p:nvPr/>
        </p:nvSpPr>
        <p:spPr>
          <a:xfrm>
            <a:off x="551986" y="3717"/>
            <a:ext cx="526151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3200" dirty="0"/>
              <a:t>5. </a:t>
            </a:r>
            <a:r>
              <a:rPr lang="vi-VN" sz="3200" dirty="0" err="1"/>
              <a:t>Biện</a:t>
            </a:r>
            <a:r>
              <a:rPr lang="vi-VN" sz="3200" dirty="0"/>
              <a:t> </a:t>
            </a:r>
            <a:r>
              <a:rPr lang="vi-VN" sz="3200" dirty="0" err="1"/>
              <a:t>pháp</a:t>
            </a:r>
            <a:r>
              <a:rPr lang="vi-VN" sz="3200" dirty="0"/>
              <a:t> </a:t>
            </a:r>
            <a:r>
              <a:rPr lang="vi-VN" sz="3200" dirty="0" err="1"/>
              <a:t>phòng</a:t>
            </a:r>
            <a:r>
              <a:rPr lang="vi-VN" sz="3200" dirty="0"/>
              <a:t> </a:t>
            </a:r>
            <a:r>
              <a:rPr lang="vi-VN" sz="3200" dirty="0" err="1"/>
              <a:t>chống</a:t>
            </a:r>
            <a:endParaRPr lang="vi-VN" sz="32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65879A0-B1AD-492E-9861-AD0D14F4D164}"/>
              </a:ext>
            </a:extLst>
          </p:cNvPr>
          <p:cNvSpPr txBox="1"/>
          <p:nvPr/>
        </p:nvSpPr>
        <p:spPr>
          <a:xfrm>
            <a:off x="1124858" y="515554"/>
            <a:ext cx="48648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dirty="0"/>
              <a:t>5.</a:t>
            </a:r>
            <a:r>
              <a:rPr lang="en-US" sz="2800" dirty="0"/>
              <a:t>2</a:t>
            </a:r>
            <a:r>
              <a:rPr lang="vi-VN" sz="2800" dirty="0"/>
              <a:t> </a:t>
            </a:r>
            <a:r>
              <a:rPr lang="en-US" sz="2800" dirty="0"/>
              <a:t>Reflected &amp; Stored XSS</a:t>
            </a:r>
            <a:endParaRPr lang="vi-VN" sz="2800" dirty="0"/>
          </a:p>
        </p:txBody>
      </p:sp>
      <p:pic>
        <p:nvPicPr>
          <p:cNvPr id="8" name="Hình ảnh 8" descr="Ảnh có chứa văn bản&#10;&#10;Mô tả được tự động tạo">
            <a:extLst>
              <a:ext uri="{FF2B5EF4-FFF2-40B4-BE49-F238E27FC236}">
                <a16:creationId xmlns:a16="http://schemas.microsoft.com/office/drawing/2014/main" id="{61E684F4-371B-4D02-B67D-553FBF3F2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4" y="1049739"/>
            <a:ext cx="5921297" cy="5811130"/>
          </a:xfrm>
          <a:prstGeom prst="rect">
            <a:avLst/>
          </a:prstGeom>
        </p:spPr>
      </p:pic>
      <p:pic>
        <p:nvPicPr>
          <p:cNvPr id="9" name="Hình ảnh 9" descr="Ảnh có chứa văn bản&#10;&#10;Mô tả được tự động tạo">
            <a:extLst>
              <a:ext uri="{FF2B5EF4-FFF2-40B4-BE49-F238E27FC236}">
                <a16:creationId xmlns:a16="http://schemas.microsoft.com/office/drawing/2014/main" id="{A790BD9E-2A45-4DD5-8957-8160F5C3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65" y="1049465"/>
            <a:ext cx="6274418" cy="5771973"/>
          </a:xfrm>
          <a:prstGeom prst="rect">
            <a:avLst/>
          </a:prstGeom>
        </p:spPr>
      </p:pic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86EA3E92-71FE-4908-A221-C011454221CC}"/>
              </a:ext>
            </a:extLst>
          </p:cNvPr>
          <p:cNvSpPr/>
          <p:nvPr/>
        </p:nvSpPr>
        <p:spPr>
          <a:xfrm>
            <a:off x="3527038" y="1045891"/>
            <a:ext cx="2378925" cy="734122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/>
              <a:t>Tốt</a:t>
            </a:r>
          </a:p>
        </p:txBody>
      </p:sp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682AAC51-FBB1-4EA6-B145-20391030C584}"/>
              </a:ext>
            </a:extLst>
          </p:cNvPr>
          <p:cNvSpPr/>
          <p:nvPr/>
        </p:nvSpPr>
        <p:spPr>
          <a:xfrm>
            <a:off x="9576575" y="1045891"/>
            <a:ext cx="2378925" cy="734122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 err="1"/>
              <a:t>Tốt</a:t>
            </a:r>
            <a:r>
              <a:rPr lang="vi-VN" dirty="0"/>
              <a:t> hơn</a:t>
            </a:r>
          </a:p>
        </p:txBody>
      </p:sp>
    </p:spTree>
    <p:extLst>
      <p:ext uri="{BB962C8B-B14F-4D97-AF65-F5344CB8AC3E}">
        <p14:creationId xmlns:p14="http://schemas.microsoft.com/office/powerpoint/2010/main" val="9219927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998F383-0758-44CB-8B74-BF6456F3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19" y="31067"/>
            <a:ext cx="1953282" cy="442056"/>
          </a:xfrm>
        </p:spPr>
        <p:txBody>
          <a:bodyPr>
            <a:normAutofit fontScale="90000"/>
          </a:bodyPr>
          <a:lstStyle/>
          <a:p>
            <a:r>
              <a:rPr lang="vi-VN" sz="3200" dirty="0"/>
              <a:t>6. DEMO</a:t>
            </a: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AA8B577D-39E8-42EA-BBB9-AD53147F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2" y="968413"/>
            <a:ext cx="10874297" cy="5590248"/>
          </a:xfrm>
          <a:prstGeom prst="rect">
            <a:avLst/>
          </a:prstGeom>
        </p:spPr>
      </p:pic>
      <p:pic>
        <p:nvPicPr>
          <p:cNvPr id="4" name="Hình ảnh 4">
            <a:extLst>
              <a:ext uri="{FF2B5EF4-FFF2-40B4-BE49-F238E27FC236}">
                <a16:creationId xmlns:a16="http://schemas.microsoft.com/office/drawing/2014/main" id="{5FFED384-C044-404C-A0C0-62CED61E3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39" y="3427606"/>
            <a:ext cx="885825" cy="876300"/>
          </a:xfrm>
          <a:prstGeom prst="rect">
            <a:avLst/>
          </a:prstGeom>
        </p:spPr>
      </p:pic>
      <p:pic>
        <p:nvPicPr>
          <p:cNvPr id="5" name="Hình ảnh 5">
            <a:extLst>
              <a:ext uri="{FF2B5EF4-FFF2-40B4-BE49-F238E27FC236}">
                <a16:creationId xmlns:a16="http://schemas.microsoft.com/office/drawing/2014/main" id="{06677D33-3723-4F3E-B0D6-E70FA34A7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533" y="3357795"/>
            <a:ext cx="876300" cy="885825"/>
          </a:xfrm>
          <a:prstGeom prst="rect">
            <a:avLst/>
          </a:prstGeom>
        </p:spPr>
      </p:pic>
      <p:pic>
        <p:nvPicPr>
          <p:cNvPr id="7" name="Đồ họa 3" descr="Web design outline">
            <a:extLst>
              <a:ext uri="{FF2B5EF4-FFF2-40B4-BE49-F238E27FC236}">
                <a16:creationId xmlns:a16="http://schemas.microsoft.com/office/drawing/2014/main" id="{CFBE258A-DCD3-4366-9FAE-583975A4E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69727" y="964580"/>
            <a:ext cx="579864" cy="5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8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ttack_v2">
            <a:hlinkClick r:id="" action="ppaction://media"/>
            <a:extLst>
              <a:ext uri="{FF2B5EF4-FFF2-40B4-BE49-F238E27FC236}">
                <a16:creationId xmlns:a16="http://schemas.microsoft.com/office/drawing/2014/main" id="{C0B45DB6-0A00-463A-87AF-3557CC712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0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713E-B2EE-4352-B813-45A296A25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873" y="2836253"/>
            <a:ext cx="6245074" cy="855854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Demo phòng chống XSS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367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ef">
            <a:hlinkClick r:id="" action="ppaction://media"/>
            <a:extLst>
              <a:ext uri="{FF2B5EF4-FFF2-40B4-BE49-F238E27FC236}">
                <a16:creationId xmlns:a16="http://schemas.microsoft.com/office/drawing/2014/main" id="{FB354EFB-18C1-4216-B5C9-A78F18F219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912D-3E1B-484A-B043-08CB730E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755" y="2875990"/>
            <a:ext cx="6314086" cy="110602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Báo cáo lỗ hổng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094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D56E8A-1F71-4AD0-9A32-0E38ED3F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6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Hình ảnh 7" descr="Pastel pink monochrome minimal table and office items">
            <a:extLst>
              <a:ext uri="{FF2B5EF4-FFF2-40B4-BE49-F238E27FC236}">
                <a16:creationId xmlns:a16="http://schemas.microsoft.com/office/drawing/2014/main" id="{97412F10-E6F2-447B-A2B1-20A816C3A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33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431DA6C-D6FC-4E0C-96FB-50C34D57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578" y="999061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latin typeface="Calibri"/>
                <a:cs typeface="Calibri"/>
              </a:rPr>
              <a:t>Thanks for your listening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A736B45-4636-4481-8F42-BE47DD1A1DCA}"/>
              </a:ext>
            </a:extLst>
          </p:cNvPr>
          <p:cNvSpPr txBox="1"/>
          <p:nvPr/>
        </p:nvSpPr>
        <p:spPr>
          <a:xfrm>
            <a:off x="6471425" y="4018158"/>
            <a:ext cx="170242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600" b="1" dirty="0" err="1">
                <a:solidFill>
                  <a:schemeClr val="bg2"/>
                </a:solidFill>
                <a:latin typeface="Calibri"/>
                <a:cs typeface="Times New Roman"/>
              </a:rPr>
              <a:t>Contact</a:t>
            </a:r>
            <a:r>
              <a:rPr lang="vi-VN" sz="2600" b="1" dirty="0">
                <a:solidFill>
                  <a:schemeClr val="bg2"/>
                </a:solidFill>
                <a:latin typeface="Calibri"/>
                <a:cs typeface="Times New Roman"/>
              </a:rPr>
              <a:t> </a:t>
            </a:r>
            <a:r>
              <a:rPr lang="vi-VN" sz="2600" b="1" dirty="0" err="1">
                <a:solidFill>
                  <a:schemeClr val="bg2"/>
                </a:solidFill>
                <a:latin typeface="Calibri"/>
                <a:cs typeface="Times New Roman"/>
              </a:rPr>
              <a:t>us</a:t>
            </a:r>
            <a:endParaRPr lang="vi-VN">
              <a:solidFill>
                <a:schemeClr val="bg2"/>
              </a:solidFill>
            </a:endParaRP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EC82A3F2-A07A-418A-B0F6-FBED74C2EC33}"/>
              </a:ext>
            </a:extLst>
          </p:cNvPr>
          <p:cNvSpPr/>
          <p:nvPr/>
        </p:nvSpPr>
        <p:spPr>
          <a:xfrm>
            <a:off x="4090406" y="4713016"/>
            <a:ext cx="3710569" cy="13846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1">
                <a:solidFill>
                  <a:schemeClr val="bg2"/>
                </a:solidFill>
                <a:latin typeface="Calibri"/>
                <a:cs typeface="Calibri"/>
              </a:rPr>
              <a:t>nguyentriet232000@</a:t>
            </a:r>
            <a:r>
              <a:rPr lang="vi-VN" b="1" dirty="0">
                <a:solidFill>
                  <a:schemeClr val="bg2"/>
                </a:solidFill>
                <a:latin typeface="Calibri"/>
                <a:cs typeface="Calibri"/>
              </a:rPr>
              <a:t>gmail.com</a:t>
            </a:r>
            <a:endParaRPr lang="vi-VN" b="1">
              <a:solidFill>
                <a:schemeClr val="bg2"/>
              </a:solidFill>
            </a:endParaRPr>
          </a:p>
          <a:p>
            <a:r>
              <a:rPr lang="vi-VN" b="1">
                <a:solidFill>
                  <a:schemeClr val="bg2"/>
                </a:solidFill>
                <a:latin typeface="Calibri"/>
                <a:cs typeface="Calibri"/>
              </a:rPr>
              <a:t>nguyentruong281200@</a:t>
            </a:r>
            <a:r>
              <a:rPr lang="vi-VN" b="1" dirty="0">
                <a:solidFill>
                  <a:schemeClr val="bg2"/>
                </a:solidFill>
                <a:latin typeface="Calibri"/>
                <a:cs typeface="Calibri"/>
              </a:rPr>
              <a:t>gmail.com</a:t>
            </a:r>
          </a:p>
        </p:txBody>
      </p:sp>
      <p:pic>
        <p:nvPicPr>
          <p:cNvPr id="11" name="Đồ họa 12" descr="Envelope outline">
            <a:extLst>
              <a:ext uri="{FF2B5EF4-FFF2-40B4-BE49-F238E27FC236}">
                <a16:creationId xmlns:a16="http://schemas.microsoft.com/office/drawing/2014/main" id="{5A9EAA1B-881D-4891-A48F-90A5CB6EE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921" y="4319238"/>
            <a:ext cx="394010" cy="3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7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676" y="565153"/>
            <a:ext cx="4067325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F1C47E1-AB3E-4354-9D49-8B8A2972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1" y="455362"/>
            <a:ext cx="6427037" cy="1550419"/>
          </a:xfrm>
        </p:spPr>
        <p:txBody>
          <a:bodyPr>
            <a:normAutofit/>
          </a:bodyPr>
          <a:lstStyle/>
          <a:p>
            <a:r>
              <a:rPr lang="vi-VN" dirty="0"/>
              <a:t>NỘI DUNG TRÌNH BÀY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39B97CB-0CE4-4F5E-B8CA-92E6B207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1" y="2160016"/>
            <a:ext cx="6427037" cy="3926152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AutoNum type="arabicPeriod"/>
            </a:pP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bug</a:t>
            </a:r>
            <a:r>
              <a:rPr lang="vi-VN" dirty="0"/>
              <a:t> </a:t>
            </a:r>
            <a:r>
              <a:rPr lang="vi-VN" dirty="0" err="1"/>
              <a:t>bounty</a:t>
            </a:r>
          </a:p>
          <a:p>
            <a:pPr marL="457200" indent="-457200">
              <a:buAutoNum type="arabicPeriod"/>
            </a:pPr>
            <a:r>
              <a:rPr lang="vi-VN" dirty="0"/>
              <a:t>XSS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gì</a:t>
            </a:r>
            <a:r>
              <a:rPr lang="vi-VN" dirty="0"/>
              <a:t> ?</a:t>
            </a:r>
          </a:p>
          <a:p>
            <a:pPr marL="457200" indent="-457200">
              <a:buAutoNum type="arabicPeriod"/>
            </a:pP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mối</a:t>
            </a:r>
            <a:r>
              <a:rPr lang="vi-VN" dirty="0"/>
              <a:t> đe </a:t>
            </a:r>
            <a:r>
              <a:rPr lang="vi-VN" dirty="0" err="1"/>
              <a:t>dọa</a:t>
            </a:r>
            <a:r>
              <a:rPr lang="vi-VN" dirty="0"/>
              <a:t> khi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tấn</a:t>
            </a:r>
            <a:r>
              <a:rPr lang="vi-VN" dirty="0"/>
              <a:t> công XSS</a:t>
            </a:r>
          </a:p>
          <a:p>
            <a:pPr marL="457200" indent="-457200">
              <a:buAutoNum type="arabicPeriod"/>
            </a:pP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vi-VN" dirty="0" err="1"/>
              <a:t>tấn</a:t>
            </a:r>
            <a:r>
              <a:rPr lang="vi-VN" dirty="0"/>
              <a:t> công XSS</a:t>
            </a:r>
          </a:p>
          <a:p>
            <a:pPr marL="457200" indent="-457200">
              <a:buAutoNum type="arabicPeriod"/>
            </a:pP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biện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phòng</a:t>
            </a:r>
            <a:r>
              <a:rPr lang="vi-VN" dirty="0"/>
              <a:t> </a:t>
            </a:r>
            <a:r>
              <a:rPr lang="vi-VN" dirty="0" err="1"/>
              <a:t>chống</a:t>
            </a:r>
            <a:endParaRPr lang="vi-VN" dirty="0"/>
          </a:p>
          <a:p>
            <a:pPr marL="457200" indent="-457200">
              <a:buAutoNum type="arabicPeriod"/>
            </a:pPr>
            <a:r>
              <a:rPr lang="vi-VN" dirty="0" err="1"/>
              <a:t>Demo</a:t>
            </a:r>
            <a:endParaRPr lang="vi-VN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382" y="1"/>
            <a:ext cx="3498619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8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600E85F-992B-4B85-8260-5335D102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210" y="442662"/>
            <a:ext cx="9486690" cy="7884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dirty="0"/>
              <a:t>1. XSS </a:t>
            </a:r>
            <a:r>
              <a:rPr lang="vi-VN" dirty="0" err="1"/>
              <a:t>Bug</a:t>
            </a:r>
            <a:r>
              <a:rPr lang="vi-VN" dirty="0"/>
              <a:t> </a:t>
            </a:r>
            <a:r>
              <a:rPr lang="vi-VN" dirty="0" err="1"/>
              <a:t>Bounty</a:t>
            </a:r>
            <a:endParaRPr lang="vi-VN"/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1CE7287C-A43A-4BBE-94FC-295DD230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9" y="1347922"/>
            <a:ext cx="6616700" cy="5508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AE080B14-5047-463B-B983-300AE353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1351480"/>
            <a:ext cx="5613400" cy="5501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1129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FF03AD2-32E4-48B8-AEB5-626E9CEF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XSS </a:t>
            </a:r>
            <a:r>
              <a:rPr lang="vi-VN" dirty="0" err="1"/>
              <a:t>là</a:t>
            </a:r>
            <a:r>
              <a:rPr lang="vi-VN"/>
              <a:t> gì ?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22D6C85-AADD-422F-8559-94ADCCE22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148" y="1931078"/>
            <a:ext cx="6819692" cy="44372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 err="1">
                <a:ea typeface="+mn-lt"/>
                <a:cs typeface="+mn-lt"/>
              </a:rPr>
              <a:t>Cross-Site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Scripting</a:t>
            </a:r>
            <a:r>
              <a:rPr lang="vi-VN" dirty="0">
                <a:ea typeface="+mn-lt"/>
                <a:cs typeface="+mn-lt"/>
              </a:rPr>
              <a:t> hay </a:t>
            </a:r>
            <a:r>
              <a:rPr lang="vi-VN" dirty="0" err="1">
                <a:ea typeface="+mn-lt"/>
                <a:cs typeface="+mn-lt"/>
              </a:rPr>
              <a:t>còn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được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gọi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tắt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là</a:t>
            </a:r>
            <a:r>
              <a:rPr lang="vi-VN" dirty="0">
                <a:ea typeface="+mn-lt"/>
                <a:cs typeface="+mn-lt"/>
              </a:rPr>
              <a:t> XSS (</a:t>
            </a:r>
            <a:r>
              <a:rPr lang="vi-VN" dirty="0" err="1">
                <a:ea typeface="+mn-lt"/>
                <a:cs typeface="+mn-lt"/>
              </a:rPr>
              <a:t>để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tránh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nhầm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lẫn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với</a:t>
            </a:r>
            <a:r>
              <a:rPr lang="vi-VN" dirty="0">
                <a:ea typeface="+mn-lt"/>
                <a:cs typeface="+mn-lt"/>
              </a:rPr>
              <a:t> CSS-</a:t>
            </a:r>
            <a:r>
              <a:rPr lang="vi-VN" dirty="0" err="1">
                <a:ea typeface="+mn-lt"/>
                <a:cs typeface="+mn-lt"/>
              </a:rPr>
              <a:t>Cascading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Style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Sheet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của</a:t>
            </a:r>
            <a:r>
              <a:rPr lang="vi-VN" dirty="0">
                <a:ea typeface="+mn-lt"/>
                <a:cs typeface="+mn-lt"/>
              </a:rPr>
              <a:t> HTML) </a:t>
            </a:r>
            <a:r>
              <a:rPr lang="vi-VN" dirty="0" err="1">
                <a:ea typeface="+mn-lt"/>
                <a:cs typeface="+mn-lt"/>
              </a:rPr>
              <a:t>là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một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kĩ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thuật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tấn</a:t>
            </a:r>
            <a:r>
              <a:rPr lang="vi-VN" dirty="0">
                <a:ea typeface="+mn-lt"/>
                <a:cs typeface="+mn-lt"/>
              </a:rPr>
              <a:t> công:</a:t>
            </a:r>
            <a:endParaRPr lang="vi-VN" dirty="0"/>
          </a:p>
          <a:p>
            <a:r>
              <a:rPr lang="vi-VN" dirty="0">
                <a:ea typeface="+mn-lt"/>
                <a:cs typeface="+mn-lt"/>
              </a:rPr>
              <a:t>Cho </a:t>
            </a:r>
            <a:r>
              <a:rPr lang="vi-VN" dirty="0" err="1">
                <a:ea typeface="+mn-lt"/>
                <a:cs typeface="+mn-lt"/>
              </a:rPr>
              <a:t>phép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kẻ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tấn</a:t>
            </a:r>
            <a:r>
              <a:rPr lang="vi-VN" dirty="0">
                <a:ea typeface="+mn-lt"/>
                <a:cs typeface="+mn-lt"/>
              </a:rPr>
              <a:t> công </a:t>
            </a:r>
            <a:r>
              <a:rPr lang="vi-VN" b="1" dirty="0" err="1">
                <a:ea typeface="+mn-lt"/>
                <a:cs typeface="+mn-lt"/>
              </a:rPr>
              <a:t>chèn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những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đoạn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mã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độc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vào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một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ứng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dụng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web</a:t>
            </a:r>
            <a:r>
              <a:rPr lang="vi-VN" dirty="0">
                <a:ea typeface="+mn-lt"/>
                <a:cs typeface="+mn-lt"/>
              </a:rPr>
              <a:t> (</a:t>
            </a:r>
            <a:r>
              <a:rPr lang="vi-VN" dirty="0" err="1">
                <a:ea typeface="+mn-lt"/>
                <a:cs typeface="+mn-lt"/>
              </a:rPr>
              <a:t>HTMT,Javascript</a:t>
            </a:r>
            <a:r>
              <a:rPr lang="vi-VN" dirty="0">
                <a:ea typeface="+mn-lt"/>
                <a:cs typeface="+mn-lt"/>
              </a:rPr>
              <a:t>…)</a:t>
            </a:r>
            <a:endParaRPr lang="vi-VN" dirty="0"/>
          </a:p>
          <a:p>
            <a:r>
              <a:rPr lang="vi-VN" dirty="0" err="1">
                <a:ea typeface="+mn-lt"/>
                <a:cs typeface="+mn-lt"/>
              </a:rPr>
              <a:t>Mã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độc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thực</a:t>
            </a:r>
            <a:r>
              <a:rPr lang="vi-VN" dirty="0">
                <a:ea typeface="+mn-lt"/>
                <a:cs typeface="+mn-lt"/>
              </a:rPr>
              <a:t> thi khi </a:t>
            </a:r>
            <a:r>
              <a:rPr lang="vi-VN" b="1" dirty="0">
                <a:ea typeface="+mn-lt"/>
                <a:cs typeface="+mn-lt"/>
              </a:rPr>
              <a:t>trang </a:t>
            </a:r>
            <a:r>
              <a:rPr lang="vi-VN" b="1" dirty="0" err="1">
                <a:ea typeface="+mn-lt"/>
                <a:cs typeface="+mn-lt"/>
              </a:rPr>
              <a:t>web</a:t>
            </a:r>
            <a:r>
              <a:rPr lang="vi-VN" b="1" dirty="0">
                <a:ea typeface="+mn-lt"/>
                <a:cs typeface="+mn-lt"/>
              </a:rPr>
              <a:t> </a:t>
            </a:r>
            <a:r>
              <a:rPr lang="vi-VN" b="1" dirty="0" err="1">
                <a:ea typeface="+mn-lt"/>
                <a:cs typeface="+mn-lt"/>
              </a:rPr>
              <a:t>được</a:t>
            </a:r>
            <a:r>
              <a:rPr lang="vi-VN" b="1" dirty="0">
                <a:ea typeface="+mn-lt"/>
                <a:cs typeface="+mn-lt"/>
              </a:rPr>
              <a:t> </a:t>
            </a:r>
            <a:r>
              <a:rPr lang="vi-VN" b="1" dirty="0" err="1">
                <a:ea typeface="+mn-lt"/>
                <a:cs typeface="+mn-lt"/>
              </a:rPr>
              <a:t>load</a:t>
            </a:r>
            <a:r>
              <a:rPr lang="vi-VN" dirty="0">
                <a:ea typeface="+mn-lt"/>
                <a:cs typeface="+mn-lt"/>
              </a:rPr>
              <a:t>.</a:t>
            </a:r>
            <a:endParaRPr lang="vi-VN" dirty="0"/>
          </a:p>
          <a:p>
            <a:r>
              <a:rPr lang="vi-VN" dirty="0" err="1">
                <a:ea typeface="+mn-lt"/>
                <a:cs typeface="+mn-lt"/>
              </a:rPr>
              <a:t>Mã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độc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được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thực</a:t>
            </a:r>
            <a:r>
              <a:rPr lang="vi-VN" dirty="0">
                <a:ea typeface="+mn-lt"/>
                <a:cs typeface="+mn-lt"/>
              </a:rPr>
              <a:t> thi ở </a:t>
            </a:r>
            <a:r>
              <a:rPr lang="vi-VN" b="1" dirty="0" err="1">
                <a:ea typeface="+mn-lt"/>
                <a:cs typeface="+mn-lt"/>
              </a:rPr>
              <a:t>phía</a:t>
            </a:r>
            <a:r>
              <a:rPr lang="vi-VN" b="1" dirty="0">
                <a:ea typeface="+mn-lt"/>
                <a:cs typeface="+mn-lt"/>
              </a:rPr>
              <a:t> </a:t>
            </a:r>
            <a:r>
              <a:rPr lang="vi-VN" b="1" dirty="0" err="1">
                <a:ea typeface="+mn-lt"/>
                <a:cs typeface="+mn-lt"/>
              </a:rPr>
              <a:t>client</a:t>
            </a:r>
            <a:r>
              <a:rPr lang="vi-VN" dirty="0">
                <a:ea typeface="+mn-lt"/>
                <a:cs typeface="+mn-lt"/>
              </a:rPr>
              <a:t>, không </a:t>
            </a:r>
            <a:r>
              <a:rPr lang="vi-VN" dirty="0" err="1">
                <a:ea typeface="+mn-lt"/>
                <a:cs typeface="+mn-lt"/>
              </a:rPr>
              <a:t>phải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server</a:t>
            </a:r>
            <a:r>
              <a:rPr lang="vi-VN" dirty="0">
                <a:ea typeface="+mn-lt"/>
                <a:cs typeface="+mn-lt"/>
              </a:rPr>
              <a:t>.</a:t>
            </a:r>
            <a:endParaRPr lang="vi-VN" dirty="0"/>
          </a:p>
          <a:p>
            <a:endParaRPr lang="vi-VN" dirty="0"/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30C29988-7435-440D-AAF8-197C1C86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861" y="-3361"/>
            <a:ext cx="5463421" cy="2991361"/>
          </a:xfrm>
          <a:prstGeom prst="rect">
            <a:avLst/>
          </a:prstGeom>
        </p:spPr>
      </p:pic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10A871E7-3D9A-4536-BE09-3CE5BD5E5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26" y="2992686"/>
            <a:ext cx="5472081" cy="37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274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id="{ECD31BD9-EBDB-4565-B85D-5FE08EBF53AD}"/>
              </a:ext>
            </a:extLst>
          </p:cNvPr>
          <p:cNvSpPr/>
          <p:nvPr/>
        </p:nvSpPr>
        <p:spPr>
          <a:xfrm>
            <a:off x="2406108" y="4329693"/>
            <a:ext cx="8670072" cy="7805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F7F8EB67-84CC-43D5-8584-C47F3B038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/>
              <a:t>3.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mối</a:t>
            </a:r>
            <a:r>
              <a:rPr lang="vi-VN" dirty="0"/>
              <a:t> đe </a:t>
            </a:r>
            <a:r>
              <a:rPr lang="vi-VN" dirty="0" err="1"/>
              <a:t>dọa</a:t>
            </a:r>
            <a:r>
              <a:rPr lang="vi-VN" dirty="0"/>
              <a:t> khi </a:t>
            </a:r>
            <a:r>
              <a:rPr lang="vi-VN" dirty="0" err="1">
                <a:solidFill>
                  <a:srgbClr val="00B0F0"/>
                </a:solidFill>
              </a:rPr>
              <a:t>bị</a:t>
            </a:r>
            <a:r>
              <a:rPr lang="vi-VN" dirty="0">
                <a:solidFill>
                  <a:srgbClr val="00B0F0"/>
                </a:solidFill>
              </a:rPr>
              <a:t> </a:t>
            </a:r>
            <a:r>
              <a:rPr lang="vi-VN" dirty="0" err="1">
                <a:solidFill>
                  <a:srgbClr val="00B0F0"/>
                </a:solidFill>
              </a:rPr>
              <a:t>tấn</a:t>
            </a:r>
            <a:r>
              <a:rPr lang="vi-VN" dirty="0">
                <a:solidFill>
                  <a:srgbClr val="00B0F0"/>
                </a:solidFill>
              </a:rPr>
              <a:t> công XSS</a:t>
            </a:r>
            <a:br>
              <a:rPr lang="en-US" dirty="0">
                <a:solidFill>
                  <a:srgbClr val="00B0F0"/>
                </a:solidFill>
              </a:rPr>
            </a:br>
            <a:endParaRPr lang="vi-VN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5420C03-10AF-47E7-AF00-9DA112D938D4}"/>
              </a:ext>
            </a:extLst>
          </p:cNvPr>
          <p:cNvSpPr txBox="1"/>
          <p:nvPr/>
        </p:nvSpPr>
        <p:spPr>
          <a:xfrm>
            <a:off x="2410523" y="2206082"/>
            <a:ext cx="90993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vi-VN" dirty="0" err="1">
                <a:ea typeface="+mn-lt"/>
                <a:cs typeface="+mn-lt"/>
              </a:rPr>
              <a:t>Tấn</a:t>
            </a:r>
            <a:r>
              <a:rPr lang="vi-VN" dirty="0">
                <a:ea typeface="+mn-lt"/>
                <a:cs typeface="+mn-lt"/>
              </a:rPr>
              <a:t> công CSRF thông qua </a:t>
            </a:r>
            <a:r>
              <a:rPr lang="vi-VN" dirty="0" err="1">
                <a:ea typeface="+mn-lt"/>
                <a:cs typeface="+mn-lt"/>
              </a:rPr>
              <a:t>khả</a:t>
            </a:r>
            <a:r>
              <a:rPr lang="vi-VN" dirty="0">
                <a:ea typeface="+mn-lt"/>
                <a:cs typeface="+mn-lt"/>
              </a:rPr>
              <a:t> năng </a:t>
            </a:r>
            <a:r>
              <a:rPr lang="vi-VN" dirty="0" err="1">
                <a:ea typeface="+mn-lt"/>
                <a:cs typeface="+mn-lt"/>
              </a:rPr>
              <a:t>bắt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được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anti</a:t>
            </a:r>
            <a:r>
              <a:rPr lang="vi-VN" dirty="0">
                <a:ea typeface="+mn-lt"/>
                <a:cs typeface="+mn-lt"/>
              </a:rPr>
              <a:t>-CSRF </a:t>
            </a:r>
            <a:r>
              <a:rPr lang="vi-VN" dirty="0" err="1">
                <a:ea typeface="+mn-lt"/>
                <a:cs typeface="+mn-lt"/>
              </a:rPr>
              <a:t>token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hoặc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nonce</a:t>
            </a:r>
            <a:endParaRPr lang="vi-VN" dirty="0" err="1"/>
          </a:p>
          <a:p>
            <a:pPr marL="285750" indent="-285750">
              <a:buFont typeface="Arial,Sans-Serif"/>
              <a:buChar char="•"/>
            </a:pPr>
            <a:r>
              <a:rPr lang="vi-VN" dirty="0" err="1">
                <a:ea typeface="+mn-lt"/>
                <a:cs typeface="+mn-lt"/>
              </a:rPr>
              <a:t>Đánh</a:t>
            </a:r>
            <a:r>
              <a:rPr lang="vi-VN" dirty="0">
                <a:ea typeface="+mn-lt"/>
                <a:cs typeface="+mn-lt"/>
              </a:rPr>
              <a:t> </a:t>
            </a:r>
            <a:r>
              <a:rPr lang="vi-VN" dirty="0" err="1">
                <a:ea typeface="+mn-lt"/>
                <a:cs typeface="+mn-lt"/>
              </a:rPr>
              <a:t>cắp</a:t>
            </a:r>
            <a:r>
              <a:rPr lang="vi-VN" dirty="0">
                <a:ea typeface="+mn-lt"/>
                <a:cs typeface="+mn-lt"/>
              </a:rPr>
              <a:t> </a:t>
            </a:r>
            <a:r>
              <a:rPr lang="vi-VN" dirty="0" err="1">
                <a:ea typeface="+mn-lt"/>
                <a:cs typeface="+mn-lt"/>
              </a:rPr>
              <a:t>cookie</a:t>
            </a:r>
            <a:r>
              <a:rPr lang="vi-VN" dirty="0">
                <a:ea typeface="+mn-lt"/>
                <a:cs typeface="+mn-lt"/>
              </a:rPr>
              <a:t>, </a:t>
            </a:r>
            <a:r>
              <a:rPr lang="vi-VN" dirty="0" err="1">
                <a:ea typeface="+mn-lt"/>
                <a:cs typeface="+mn-lt"/>
              </a:rPr>
              <a:t>chiếm</a:t>
            </a:r>
            <a:r>
              <a:rPr lang="vi-VN" dirty="0">
                <a:ea typeface="+mn-lt"/>
                <a:cs typeface="+mn-lt"/>
              </a:rPr>
              <a:t> phiên </a:t>
            </a:r>
            <a:r>
              <a:rPr lang="vi-VN" dirty="0" err="1">
                <a:ea typeface="+mn-lt"/>
                <a:cs typeface="+mn-lt"/>
              </a:rPr>
              <a:t>người</a:t>
            </a:r>
            <a:r>
              <a:rPr lang="vi-VN" dirty="0">
                <a:ea typeface="+mn-lt"/>
                <a:cs typeface="+mn-lt"/>
              </a:rPr>
              <a:t> </a:t>
            </a:r>
            <a:r>
              <a:rPr lang="vi-VN" dirty="0" err="1">
                <a:ea typeface="+mn-lt"/>
                <a:cs typeface="+mn-lt"/>
              </a:rPr>
              <a:t>dùng</a:t>
            </a:r>
            <a:r>
              <a:rPr lang="vi-VN" dirty="0">
                <a:ea typeface="+mn-lt"/>
                <a:cs typeface="+mn-lt"/>
              </a:rPr>
              <a:t> ( </a:t>
            </a:r>
            <a:r>
              <a:rPr lang="vi-VN" dirty="0" err="1">
                <a:ea typeface="+mn-lt"/>
                <a:cs typeface="+mn-lt"/>
              </a:rPr>
              <a:t>kể</a:t>
            </a:r>
            <a:r>
              <a:rPr lang="vi-VN" dirty="0">
                <a:ea typeface="+mn-lt"/>
                <a:cs typeface="+mn-lt"/>
              </a:rPr>
              <a:t> </a:t>
            </a:r>
            <a:r>
              <a:rPr lang="vi-VN" dirty="0" err="1">
                <a:ea typeface="+mn-lt"/>
                <a:cs typeface="+mn-lt"/>
              </a:rPr>
              <a:t>cả</a:t>
            </a:r>
            <a:r>
              <a:rPr lang="vi-VN" dirty="0">
                <a:ea typeface="+mn-lt"/>
                <a:cs typeface="+mn-lt"/>
              </a:rPr>
              <a:t> </a:t>
            </a:r>
            <a:r>
              <a:rPr lang="vi-VN" dirty="0" err="1">
                <a:ea typeface="+mn-lt"/>
                <a:cs typeface="+mn-lt"/>
              </a:rPr>
              <a:t>admin</a:t>
            </a:r>
            <a:r>
              <a:rPr lang="vi-VN" dirty="0">
                <a:ea typeface="+mn-lt"/>
                <a:cs typeface="+mn-lt"/>
              </a:rPr>
              <a:t> )</a:t>
            </a:r>
          </a:p>
        </p:txBody>
      </p:sp>
      <p:pic>
        <p:nvPicPr>
          <p:cNvPr id="7" name="Đồ họa 7" descr="Database outline">
            <a:extLst>
              <a:ext uri="{FF2B5EF4-FFF2-40B4-BE49-F238E27FC236}">
                <a16:creationId xmlns:a16="http://schemas.microsoft.com/office/drawing/2014/main" id="{0E28EF6A-60EC-4EAB-86DA-F3CC24F05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4263" y="3120484"/>
            <a:ext cx="914400" cy="914400"/>
          </a:xfrm>
          <a:prstGeom prst="rect">
            <a:avLst/>
          </a:prstGeom>
        </p:spPr>
      </p:pic>
      <p:pic>
        <p:nvPicPr>
          <p:cNvPr id="3" name="Đồ họa 5" descr="User outline">
            <a:extLst>
              <a:ext uri="{FF2B5EF4-FFF2-40B4-BE49-F238E27FC236}">
                <a16:creationId xmlns:a16="http://schemas.microsoft.com/office/drawing/2014/main" id="{60FFBDD2-D23C-4FE8-AD25-8FF3DBBCB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6386" y="2005361"/>
            <a:ext cx="914400" cy="914400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3045863-75D9-4385-8C7C-117D417D67CC}"/>
              </a:ext>
            </a:extLst>
          </p:cNvPr>
          <p:cNvSpPr txBox="1"/>
          <p:nvPr/>
        </p:nvSpPr>
        <p:spPr>
          <a:xfrm>
            <a:off x="2410523" y="3246864"/>
            <a:ext cx="70178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tải</a:t>
            </a:r>
            <a:r>
              <a:rPr lang="vi-VN" dirty="0"/>
              <a:t> </a:t>
            </a:r>
            <a:r>
              <a:rPr lang="vi-VN" dirty="0" err="1"/>
              <a:t>xuống</a:t>
            </a:r>
            <a:r>
              <a:rPr lang="vi-VN" dirty="0"/>
              <a:t> </a:t>
            </a:r>
            <a:r>
              <a:rPr lang="vi-VN" dirty="0" err="1"/>
              <a:t>tệp</a:t>
            </a:r>
            <a:endParaRPr lang="vi-VN"/>
          </a:p>
          <a:p>
            <a:pPr marL="285750" indent="-285750">
              <a:buFont typeface="Arial"/>
              <a:buChar char="•"/>
            </a:pPr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giao </a:t>
            </a:r>
            <a:r>
              <a:rPr lang="vi-VN" dirty="0" err="1"/>
              <a:t>diện</a:t>
            </a:r>
            <a:r>
              <a:rPr lang="vi-VN" dirty="0"/>
              <a:t> trang,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nội</a:t>
            </a:r>
            <a:r>
              <a:rPr lang="vi-VN" dirty="0"/>
              <a:t> dung </a:t>
            </a:r>
            <a:r>
              <a:rPr lang="vi-VN" dirty="0" err="1"/>
              <a:t>bất</a:t>
            </a:r>
            <a:r>
              <a:rPr lang="vi-VN" dirty="0"/>
              <a:t> </a:t>
            </a:r>
            <a:r>
              <a:rPr lang="vi-VN" dirty="0" err="1"/>
              <a:t>kì</a:t>
            </a:r>
          </a:p>
        </p:txBody>
      </p:sp>
      <p:pic>
        <p:nvPicPr>
          <p:cNvPr id="13" name="Đồ họa 13" descr="Browser window outline">
            <a:extLst>
              <a:ext uri="{FF2B5EF4-FFF2-40B4-BE49-F238E27FC236}">
                <a16:creationId xmlns:a16="http://schemas.microsoft.com/office/drawing/2014/main" id="{D0E2DE9E-D259-4C55-B992-3B21C467A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6385" y="4263483"/>
            <a:ext cx="914400" cy="914400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D052B3B6-179F-4A28-989C-07129289CBEB}"/>
              </a:ext>
            </a:extLst>
          </p:cNvPr>
          <p:cNvSpPr txBox="1"/>
          <p:nvPr/>
        </p:nvSpPr>
        <p:spPr>
          <a:xfrm>
            <a:off x="2408199" y="4396833"/>
            <a:ext cx="82444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vi-VN" dirty="0"/>
              <a:t>Gây </a:t>
            </a:r>
            <a:r>
              <a:rPr lang="vi-VN" dirty="0" err="1"/>
              <a:t>sự</a:t>
            </a:r>
            <a:r>
              <a:rPr lang="vi-VN" dirty="0"/>
              <a:t> </a:t>
            </a:r>
            <a:r>
              <a:rPr lang="vi-VN" dirty="0" err="1"/>
              <a:t>cố</a:t>
            </a:r>
            <a:r>
              <a:rPr lang="vi-VN" dirty="0"/>
              <a:t> </a:t>
            </a:r>
            <a:r>
              <a:rPr lang="vi-VN" dirty="0" err="1"/>
              <a:t>trình</a:t>
            </a:r>
            <a:r>
              <a:rPr lang="vi-VN" dirty="0"/>
              <a:t> </a:t>
            </a:r>
            <a:r>
              <a:rPr lang="vi-VN" dirty="0" err="1"/>
              <a:t>duyệt</a:t>
            </a:r>
            <a:r>
              <a:rPr lang="vi-VN" dirty="0"/>
              <a:t> (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chối</a:t>
            </a:r>
            <a:r>
              <a:rPr lang="vi-VN" dirty="0"/>
              <a:t> </a:t>
            </a:r>
            <a:r>
              <a:rPr lang="vi-VN" dirty="0" err="1"/>
              <a:t>dịch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cục</a:t>
            </a:r>
            <a:r>
              <a:rPr lang="vi-VN" dirty="0"/>
              <a:t> </a:t>
            </a:r>
            <a:r>
              <a:rPr lang="vi-VN" dirty="0" err="1"/>
              <a:t>bộ</a:t>
            </a:r>
            <a:r>
              <a:rPr lang="vi-VN" dirty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vi-VN" dirty="0" err="1"/>
              <a:t>Đánh</a:t>
            </a:r>
            <a:r>
              <a:rPr lang="vi-VN" dirty="0"/>
              <a:t> </a:t>
            </a:r>
            <a:r>
              <a:rPr lang="vi-VN" dirty="0" err="1"/>
              <a:t>cắp</a:t>
            </a:r>
            <a:r>
              <a:rPr lang="vi-VN" dirty="0"/>
              <a:t> thông tin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bằng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biểu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HTML </a:t>
            </a:r>
            <a:r>
              <a:rPr lang="vi-VN" dirty="0" err="1"/>
              <a:t>giả</a:t>
            </a:r>
          </a:p>
        </p:txBody>
      </p: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F12F6067-AFFA-48B0-8E87-0644CEF9C338}"/>
              </a:ext>
            </a:extLst>
          </p:cNvPr>
          <p:cNvSpPr/>
          <p:nvPr/>
        </p:nvSpPr>
        <p:spPr>
          <a:xfrm>
            <a:off x="2406108" y="3168107"/>
            <a:ext cx="8670072" cy="7805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84A8919C-1F39-4771-99AC-6597078B0723}"/>
              </a:ext>
            </a:extLst>
          </p:cNvPr>
          <p:cNvSpPr/>
          <p:nvPr/>
        </p:nvSpPr>
        <p:spPr>
          <a:xfrm>
            <a:off x="2406108" y="2136619"/>
            <a:ext cx="8670072" cy="7805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73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6B92270-A62A-4697-877D-FE6B22E2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4.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vi-VN" dirty="0" err="1"/>
              <a:t>tấn</a:t>
            </a:r>
            <a:r>
              <a:rPr lang="vi-VN" dirty="0"/>
              <a:t> công XSS</a:t>
            </a:r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9413A04A-EA12-4101-86DD-B935B5AA273D}"/>
              </a:ext>
            </a:extLst>
          </p:cNvPr>
          <p:cNvSpPr/>
          <p:nvPr/>
        </p:nvSpPr>
        <p:spPr>
          <a:xfrm>
            <a:off x="4951142" y="1791630"/>
            <a:ext cx="2806388" cy="4451193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>
                <a:solidFill>
                  <a:schemeClr val="tx1"/>
                </a:solidFill>
              </a:rPr>
              <a:t>Mã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độc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được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chèn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trực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tiếp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vào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vi-VN" dirty="0" err="1">
                <a:solidFill>
                  <a:schemeClr val="tx1"/>
                </a:solidFill>
              </a:rPr>
              <a:t>database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6" name="Hình chữ nhật: Góc Tròn 5">
            <a:extLst>
              <a:ext uri="{FF2B5EF4-FFF2-40B4-BE49-F238E27FC236}">
                <a16:creationId xmlns:a16="http://schemas.microsoft.com/office/drawing/2014/main" id="{6AD4A8B3-D494-4470-8A95-26420A9CCB9A}"/>
              </a:ext>
            </a:extLst>
          </p:cNvPr>
          <p:cNvSpPr/>
          <p:nvPr/>
        </p:nvSpPr>
        <p:spPr>
          <a:xfrm>
            <a:off x="2228387" y="2079703"/>
            <a:ext cx="2722753" cy="416312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sz="1600" dirty="0" err="1">
                <a:solidFill>
                  <a:schemeClr val="tx1"/>
                </a:solidFill>
              </a:rPr>
              <a:t>Mã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độc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được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thực</a:t>
            </a:r>
            <a:r>
              <a:rPr lang="vi-VN" sz="1600" dirty="0">
                <a:solidFill>
                  <a:schemeClr val="tx1"/>
                </a:solidFill>
              </a:rPr>
              <a:t> thi khi </a:t>
            </a:r>
            <a:r>
              <a:rPr lang="vi-VN" sz="1600" dirty="0" err="1">
                <a:solidFill>
                  <a:schemeClr val="tx1"/>
                </a:solidFill>
              </a:rPr>
              <a:t>nạn</a:t>
            </a:r>
            <a:r>
              <a:rPr lang="vi-VN" sz="1600" dirty="0">
                <a:solidFill>
                  <a:schemeClr val="tx1"/>
                </a:solidFill>
              </a:rPr>
              <a:t> nhân truy </a:t>
            </a:r>
            <a:r>
              <a:rPr lang="vi-VN" sz="1600" dirty="0" err="1">
                <a:solidFill>
                  <a:schemeClr val="tx1"/>
                </a:solidFill>
              </a:rPr>
              <a:t>cập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vào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đoạn</a:t>
            </a:r>
            <a:r>
              <a:rPr lang="vi-VN" sz="1600" dirty="0">
                <a:solidFill>
                  <a:schemeClr val="tx1"/>
                </a:solidFill>
              </a:rPr>
              <a:t> URL </a:t>
            </a:r>
            <a:r>
              <a:rPr lang="vi-VN" sz="1600" dirty="0" err="1">
                <a:solidFill>
                  <a:schemeClr val="tx1"/>
                </a:solidFill>
              </a:rPr>
              <a:t>đã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được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chèn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mã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độc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bởi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kẻ</a:t>
            </a:r>
            <a:r>
              <a:rPr lang="vi-VN" sz="1600" dirty="0">
                <a:solidFill>
                  <a:schemeClr val="tx1"/>
                </a:solidFill>
              </a:rPr>
              <a:t> </a:t>
            </a:r>
            <a:r>
              <a:rPr lang="vi-VN" sz="1600" dirty="0" err="1">
                <a:solidFill>
                  <a:schemeClr val="tx1"/>
                </a:solidFill>
              </a:rPr>
              <a:t>tấn</a:t>
            </a:r>
            <a:r>
              <a:rPr lang="vi-VN" sz="1600" dirty="0">
                <a:solidFill>
                  <a:schemeClr val="tx1"/>
                </a:solidFill>
              </a:rPr>
              <a:t> công</a:t>
            </a:r>
            <a:endParaRPr lang="vi-VN">
              <a:solidFill>
                <a:schemeClr val="tx1"/>
              </a:solidFill>
            </a:endParaRPr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7943314A-1DB9-4659-BBBD-93A8203D3CD1}"/>
              </a:ext>
            </a:extLst>
          </p:cNvPr>
          <p:cNvSpPr/>
          <p:nvPr/>
        </p:nvSpPr>
        <p:spPr>
          <a:xfrm>
            <a:off x="7757533" y="2079702"/>
            <a:ext cx="2834266" cy="416312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vi-VN" dirty="0" err="1"/>
              <a:t>Mã</a:t>
            </a:r>
            <a:r>
              <a:rPr lang="vi-VN" dirty="0"/>
              <a:t> </a:t>
            </a:r>
            <a:r>
              <a:rPr lang="vi-VN" dirty="0" err="1"/>
              <a:t>độc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thi nhưng không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bất</a:t>
            </a:r>
            <a:r>
              <a:rPr lang="vi-VN" dirty="0"/>
              <a:t> </a:t>
            </a:r>
            <a:r>
              <a:rPr lang="vi-VN" dirty="0" err="1"/>
              <a:t>kỳ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server</a:t>
            </a:r>
          </a:p>
        </p:txBody>
      </p:sp>
      <p:pic>
        <p:nvPicPr>
          <p:cNvPr id="9" name="Đồ họa 9" descr="Magnifying glass outline">
            <a:extLst>
              <a:ext uri="{FF2B5EF4-FFF2-40B4-BE49-F238E27FC236}">
                <a16:creationId xmlns:a16="http://schemas.microsoft.com/office/drawing/2014/main" id="{299AAB6B-A5C7-490D-91C4-964BC1C3F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4824" y="2088995"/>
            <a:ext cx="914400" cy="914400"/>
          </a:xfrm>
          <a:prstGeom prst="rect">
            <a:avLst/>
          </a:prstGeom>
        </p:spPr>
      </p:pic>
      <p:pic>
        <p:nvPicPr>
          <p:cNvPr id="10" name="Đồ họa 10" descr="Database outline">
            <a:extLst>
              <a:ext uri="{FF2B5EF4-FFF2-40B4-BE49-F238E27FC236}">
                <a16:creationId xmlns:a16="http://schemas.microsoft.com/office/drawing/2014/main" id="{05C70F01-453E-4EA3-A579-B199B459F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8995" y="1819507"/>
            <a:ext cx="914400" cy="914400"/>
          </a:xfrm>
          <a:prstGeom prst="rect">
            <a:avLst/>
          </a:prstGeom>
        </p:spPr>
      </p:pic>
      <p:pic>
        <p:nvPicPr>
          <p:cNvPr id="11" name="Đồ họa 11" descr="Web design outline">
            <a:extLst>
              <a:ext uri="{FF2B5EF4-FFF2-40B4-BE49-F238E27FC236}">
                <a16:creationId xmlns:a16="http://schemas.microsoft.com/office/drawing/2014/main" id="{0AEF4D59-2005-4615-98AB-B63BFCF39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5385" y="2042531"/>
            <a:ext cx="914400" cy="914400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DD9FB86E-B981-4651-818A-9A00B70E23BD}"/>
              </a:ext>
            </a:extLst>
          </p:cNvPr>
          <p:cNvSpPr txBox="1"/>
          <p:nvPr/>
        </p:nvSpPr>
        <p:spPr>
          <a:xfrm>
            <a:off x="5384180" y="2754352"/>
            <a:ext cx="19347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 dirty="0">
                <a:solidFill>
                  <a:schemeClr val="accent1"/>
                </a:solidFill>
              </a:rPr>
              <a:t>STORED XSS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A41D303-57AE-443D-AF19-711DD2C362CB}"/>
              </a:ext>
            </a:extLst>
          </p:cNvPr>
          <p:cNvSpPr txBox="1"/>
          <p:nvPr/>
        </p:nvSpPr>
        <p:spPr>
          <a:xfrm>
            <a:off x="2479055" y="2952982"/>
            <a:ext cx="2343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 dirty="0">
                <a:solidFill>
                  <a:schemeClr val="accent1"/>
                </a:solidFill>
              </a:rPr>
              <a:t>REFLECTED XSS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04296FBC-60A2-41B3-81CD-F04F9365A986}"/>
              </a:ext>
            </a:extLst>
          </p:cNvPr>
          <p:cNvSpPr txBox="1"/>
          <p:nvPr/>
        </p:nvSpPr>
        <p:spPr>
          <a:xfrm>
            <a:off x="7967546" y="2949497"/>
            <a:ext cx="237149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 dirty="0">
                <a:solidFill>
                  <a:schemeClr val="accent1"/>
                </a:solidFill>
              </a:rPr>
              <a:t>DOM BASED XSS</a:t>
            </a:r>
          </a:p>
        </p:txBody>
      </p:sp>
    </p:spTree>
    <p:extLst>
      <p:ext uri="{BB962C8B-B14F-4D97-AF65-F5344CB8AC3E}">
        <p14:creationId xmlns:p14="http://schemas.microsoft.com/office/powerpoint/2010/main" val="118193267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5632AF2-EB37-487D-8A2B-3C413870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9" y="21"/>
            <a:ext cx="7228569" cy="937102"/>
          </a:xfrm>
        </p:spPr>
        <p:txBody>
          <a:bodyPr/>
          <a:lstStyle/>
          <a:p>
            <a:r>
              <a:rPr lang="vi-VN" sz="3200" dirty="0"/>
              <a:t>4. </a:t>
            </a:r>
            <a:r>
              <a:rPr lang="vi-VN" sz="3200" dirty="0" err="1"/>
              <a:t>Các</a:t>
            </a:r>
            <a:r>
              <a:rPr lang="vi-VN" sz="3200" dirty="0"/>
              <a:t> </a:t>
            </a:r>
            <a:r>
              <a:rPr lang="vi-VN" sz="3200" dirty="0" err="1"/>
              <a:t>dạng</a:t>
            </a:r>
            <a:r>
              <a:rPr lang="vi-VN" sz="3200" dirty="0"/>
              <a:t> </a:t>
            </a:r>
            <a:r>
              <a:rPr lang="vi-VN" sz="3200" dirty="0" err="1"/>
              <a:t>tấn</a:t>
            </a:r>
            <a:r>
              <a:rPr lang="vi-VN" sz="3200" dirty="0"/>
              <a:t> công XSS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76B2792-9E3A-4BD4-A597-D794C4F3AE42}"/>
              </a:ext>
            </a:extLst>
          </p:cNvPr>
          <p:cNvSpPr txBox="1"/>
          <p:nvPr/>
        </p:nvSpPr>
        <p:spPr>
          <a:xfrm>
            <a:off x="1072375" y="644912"/>
            <a:ext cx="44995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dirty="0"/>
              <a:t>4.1 </a:t>
            </a:r>
            <a:r>
              <a:rPr lang="vi-VN" sz="2800" dirty="0" err="1"/>
              <a:t>Reflected</a:t>
            </a:r>
            <a:r>
              <a:rPr lang="vi-VN" sz="2800" dirty="0"/>
              <a:t> XSS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DC09B624-D90A-41C2-B5B9-76B4A82D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1297529"/>
            <a:ext cx="12184564" cy="5563915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A646CD7-F249-48BA-9E2F-FBE79A7D2E5A}"/>
              </a:ext>
            </a:extLst>
          </p:cNvPr>
          <p:cNvSpPr txBox="1"/>
          <p:nvPr/>
        </p:nvSpPr>
        <p:spPr>
          <a:xfrm>
            <a:off x="507423" y="1459923"/>
            <a:ext cx="108567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600" dirty="0">
                <a:ea typeface="+mn-lt"/>
                <a:cs typeface="+mn-lt"/>
              </a:rPr>
              <a:t>https://japan.net.vn/search.php?language_alias=vn&amp;keyword='&gt;&lt;script&gt;alert('Hacked')&lt;/script&gt;</a:t>
            </a:r>
            <a:endParaRPr lang="vi-VN" sz="1600" dirty="0"/>
          </a:p>
        </p:txBody>
      </p:sp>
      <p:pic>
        <p:nvPicPr>
          <p:cNvPr id="7" name="Hình ảnh 7" descr="Ảnh có chứa văn bản&#10;&#10;Mô tả được tự động tạo">
            <a:extLst>
              <a:ext uri="{FF2B5EF4-FFF2-40B4-BE49-F238E27FC236}">
                <a16:creationId xmlns:a16="http://schemas.microsoft.com/office/drawing/2014/main" id="{2FA51B56-B307-4754-86B3-75095FDC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5" y="2047685"/>
            <a:ext cx="12198926" cy="40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1">
            <a:extLst>
              <a:ext uri="{FF2B5EF4-FFF2-40B4-BE49-F238E27FC236}">
                <a16:creationId xmlns:a16="http://schemas.microsoft.com/office/drawing/2014/main" id="{16C0B8EB-FA5D-4704-A925-2DF1DD4A8992}"/>
              </a:ext>
            </a:extLst>
          </p:cNvPr>
          <p:cNvSpPr txBox="1">
            <a:spLocks/>
          </p:cNvSpPr>
          <p:nvPr/>
        </p:nvSpPr>
        <p:spPr>
          <a:xfrm>
            <a:off x="546929" y="21"/>
            <a:ext cx="7228569" cy="9371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200" dirty="0"/>
              <a:t>4. </a:t>
            </a:r>
            <a:r>
              <a:rPr lang="vi-VN" sz="3200" dirty="0" err="1"/>
              <a:t>Các</a:t>
            </a:r>
            <a:r>
              <a:rPr lang="vi-VN" sz="3200" dirty="0"/>
              <a:t> </a:t>
            </a:r>
            <a:r>
              <a:rPr lang="vi-VN" sz="3200" dirty="0" err="1"/>
              <a:t>dạng</a:t>
            </a:r>
            <a:r>
              <a:rPr lang="vi-VN" sz="3200" dirty="0"/>
              <a:t> </a:t>
            </a:r>
            <a:r>
              <a:rPr lang="vi-VN" sz="3200" dirty="0" err="1"/>
              <a:t>tấn</a:t>
            </a:r>
            <a:r>
              <a:rPr lang="vi-VN" sz="3200" dirty="0"/>
              <a:t> công XSS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E84797A1-1C1E-4958-B597-2C79823F1F5B}"/>
              </a:ext>
            </a:extLst>
          </p:cNvPr>
          <p:cNvSpPr txBox="1"/>
          <p:nvPr/>
        </p:nvSpPr>
        <p:spPr>
          <a:xfrm>
            <a:off x="1072375" y="644912"/>
            <a:ext cx="44995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dirty="0"/>
              <a:t>4.2 </a:t>
            </a:r>
            <a:r>
              <a:rPr lang="vi-VN" sz="2800" dirty="0" err="1"/>
              <a:t>Stored</a:t>
            </a:r>
            <a:r>
              <a:rPr lang="vi-VN" sz="2800" dirty="0"/>
              <a:t> XSS</a:t>
            </a:r>
          </a:p>
        </p:txBody>
      </p:sp>
      <p:pic>
        <p:nvPicPr>
          <p:cNvPr id="8" name="Hình ảnh 8">
            <a:extLst>
              <a:ext uri="{FF2B5EF4-FFF2-40B4-BE49-F238E27FC236}">
                <a16:creationId xmlns:a16="http://schemas.microsoft.com/office/drawing/2014/main" id="{0074B56A-609A-48FF-871D-95BCCFDF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1171226"/>
            <a:ext cx="12184565" cy="5686424"/>
          </a:xfrm>
          <a:prstGeom prst="rect">
            <a:avLst/>
          </a:prstGeom>
        </p:spPr>
      </p:pic>
      <p:pic>
        <p:nvPicPr>
          <p:cNvPr id="10" name="Hình ảnh 10" descr="Ảnh có chứa văn bản&#10;&#10;Mô tả được tự động tạo">
            <a:extLst>
              <a:ext uri="{FF2B5EF4-FFF2-40B4-BE49-F238E27FC236}">
                <a16:creationId xmlns:a16="http://schemas.microsoft.com/office/drawing/2014/main" id="{C924D287-F811-40E6-9695-8F305C37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1" y="2487180"/>
            <a:ext cx="2585225" cy="1456175"/>
          </a:xfrm>
          <a:prstGeom prst="rect">
            <a:avLst/>
          </a:prstGeom>
        </p:spPr>
      </p:pic>
      <p:pic>
        <p:nvPicPr>
          <p:cNvPr id="11" name="Hình ảnh 11" descr="Ảnh có chứa văn bản&#10;&#10;Mô tả được tự động tạo">
            <a:extLst>
              <a:ext uri="{FF2B5EF4-FFF2-40B4-BE49-F238E27FC236}">
                <a16:creationId xmlns:a16="http://schemas.microsoft.com/office/drawing/2014/main" id="{AED4A85B-0789-4EA2-AB84-5C831D40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498" y="5633734"/>
            <a:ext cx="3031273" cy="1221897"/>
          </a:xfrm>
          <a:prstGeom prst="rect">
            <a:avLst/>
          </a:prstGeom>
        </p:spPr>
      </p:pic>
      <p:pic>
        <p:nvPicPr>
          <p:cNvPr id="12" name="Hình ảnh 12">
            <a:extLst>
              <a:ext uri="{FF2B5EF4-FFF2-40B4-BE49-F238E27FC236}">
                <a16:creationId xmlns:a16="http://schemas.microsoft.com/office/drawing/2014/main" id="{9F0D2908-4DB9-4EC3-93FF-7C4762541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985" y="4014014"/>
            <a:ext cx="2743200" cy="892948"/>
          </a:xfrm>
          <a:prstGeom prst="rect">
            <a:avLst/>
          </a:prstGeom>
        </p:spPr>
      </p:pic>
      <p:pic>
        <p:nvPicPr>
          <p:cNvPr id="13" name="Hình ảnh 13" descr="Ảnh có chứa văn bản&#10;&#10;Mô tả được tự động tạo">
            <a:extLst>
              <a:ext uri="{FF2B5EF4-FFF2-40B4-BE49-F238E27FC236}">
                <a16:creationId xmlns:a16="http://schemas.microsoft.com/office/drawing/2014/main" id="{4DA6873D-C32F-4DC9-B2CB-BCB4C6BCC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083" y="2596824"/>
            <a:ext cx="2743200" cy="1218304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9BFA372-66FA-4E03-9ACD-114D0B12CFCD}"/>
              </a:ext>
            </a:extLst>
          </p:cNvPr>
          <p:cNvSpPr txBox="1"/>
          <p:nvPr/>
        </p:nvSpPr>
        <p:spPr>
          <a:xfrm>
            <a:off x="3719945" y="13473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 dirty="0">
              <a:solidFill>
                <a:srgbClr val="FF0000"/>
              </a:solidFill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CB2A7032-C6BB-4D94-A523-731E8958DEBC}"/>
              </a:ext>
            </a:extLst>
          </p:cNvPr>
          <p:cNvSpPr txBox="1"/>
          <p:nvPr/>
        </p:nvSpPr>
        <p:spPr>
          <a:xfrm>
            <a:off x="3408219" y="2490354"/>
            <a:ext cx="5098472" cy="307777"/>
          </a:xfrm>
          <a:prstGeom prst="rect">
            <a:avLst/>
          </a:prstGeom>
          <a:solidFill>
            <a:srgbClr val="B9EAFA"/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400" dirty="0">
                <a:solidFill>
                  <a:srgbClr val="FF0000"/>
                </a:solidFill>
                <a:ea typeface="+mn-lt"/>
                <a:cs typeface="+mn-lt"/>
              </a:rPr>
              <a:t>http://laodongngoainuoc.vn/tai-khoan/xem-sua-tai-khoan/</a:t>
            </a:r>
            <a:endParaRPr lang="vi-VN" sz="1400">
              <a:solidFill>
                <a:srgbClr val="FF0000"/>
              </a:solidFill>
            </a:endParaRPr>
          </a:p>
        </p:txBody>
      </p:sp>
      <p:pic>
        <p:nvPicPr>
          <p:cNvPr id="6" name="Hình ảnh 8" descr="Ảnh có chứa văn bản&#10;&#10;Mô tả được tự động tạo">
            <a:extLst>
              <a:ext uri="{FF2B5EF4-FFF2-40B4-BE49-F238E27FC236}">
                <a16:creationId xmlns:a16="http://schemas.microsoft.com/office/drawing/2014/main" id="{4E01B889-89F1-40A9-97F5-BE1CDAC84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64" y="1174592"/>
            <a:ext cx="6795655" cy="5695112"/>
          </a:xfrm>
          <a:prstGeom prst="rect">
            <a:avLst/>
          </a:prstGeom>
        </p:spPr>
      </p:pic>
      <p:pic>
        <p:nvPicPr>
          <p:cNvPr id="14" name="Hình ảnh 14" descr="Ảnh có chứa văn bản&#10;&#10;Mô tả được tự động tạo">
            <a:extLst>
              <a:ext uri="{FF2B5EF4-FFF2-40B4-BE49-F238E27FC236}">
                <a16:creationId xmlns:a16="http://schemas.microsoft.com/office/drawing/2014/main" id="{B486D8E2-87E4-4626-8C3C-42FA5E1E2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6966" y="1178809"/>
            <a:ext cx="7358497" cy="56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71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êu đề 1">
            <a:extLst>
              <a:ext uri="{FF2B5EF4-FFF2-40B4-BE49-F238E27FC236}">
                <a16:creationId xmlns:a16="http://schemas.microsoft.com/office/drawing/2014/main" id="{93F41BA6-CBB1-484C-A8B5-1D52C01AE044}"/>
              </a:ext>
            </a:extLst>
          </p:cNvPr>
          <p:cNvSpPr txBox="1">
            <a:spLocks/>
          </p:cNvSpPr>
          <p:nvPr/>
        </p:nvSpPr>
        <p:spPr>
          <a:xfrm>
            <a:off x="546929" y="21"/>
            <a:ext cx="7228569" cy="9371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200" dirty="0"/>
              <a:t>4. </a:t>
            </a:r>
            <a:r>
              <a:rPr lang="vi-VN" sz="3200" dirty="0" err="1"/>
              <a:t>Các</a:t>
            </a:r>
            <a:r>
              <a:rPr lang="vi-VN" sz="3200" dirty="0"/>
              <a:t> </a:t>
            </a:r>
            <a:r>
              <a:rPr lang="vi-VN" sz="3200" dirty="0" err="1"/>
              <a:t>dạng</a:t>
            </a:r>
            <a:r>
              <a:rPr lang="vi-VN" sz="3200" dirty="0"/>
              <a:t> </a:t>
            </a:r>
            <a:r>
              <a:rPr lang="vi-VN" sz="3200" dirty="0" err="1"/>
              <a:t>tấn</a:t>
            </a:r>
            <a:r>
              <a:rPr lang="vi-VN" sz="3200" dirty="0"/>
              <a:t> công XSS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5ACE25D-C6F4-44E1-BAD5-BFAE62983EDF}"/>
              </a:ext>
            </a:extLst>
          </p:cNvPr>
          <p:cNvSpPr txBox="1"/>
          <p:nvPr/>
        </p:nvSpPr>
        <p:spPr>
          <a:xfrm>
            <a:off x="1072375" y="644912"/>
            <a:ext cx="44995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800" dirty="0"/>
              <a:t>4.2 DOM </a:t>
            </a:r>
            <a:r>
              <a:rPr lang="vi-VN" sz="2800" dirty="0" err="1"/>
              <a:t>based</a:t>
            </a:r>
            <a:r>
              <a:rPr lang="vi-VN" sz="2800" dirty="0"/>
              <a:t> XSS</a:t>
            </a:r>
          </a:p>
        </p:txBody>
      </p:sp>
      <p:pic>
        <p:nvPicPr>
          <p:cNvPr id="8" name="Hình ảnh 8">
            <a:extLst>
              <a:ext uri="{FF2B5EF4-FFF2-40B4-BE49-F238E27FC236}">
                <a16:creationId xmlns:a16="http://schemas.microsoft.com/office/drawing/2014/main" id="{F9BE838A-B53E-4C0A-A3D6-52663A9D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1170346"/>
            <a:ext cx="12184565" cy="5688186"/>
          </a:xfrm>
          <a:prstGeom prst="rect">
            <a:avLst/>
          </a:prstGeom>
        </p:spPr>
      </p:pic>
      <p:pic>
        <p:nvPicPr>
          <p:cNvPr id="11" name="Hình ảnh 11" descr="Ảnh có chứa văn bản&#10;&#10;Mô tả được tự động tạo">
            <a:extLst>
              <a:ext uri="{FF2B5EF4-FFF2-40B4-BE49-F238E27FC236}">
                <a16:creationId xmlns:a16="http://schemas.microsoft.com/office/drawing/2014/main" id="{05663F6F-53AD-4A38-91BD-FDD4635C4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41" y="2678439"/>
            <a:ext cx="2743200" cy="943561"/>
          </a:xfrm>
          <a:prstGeom prst="rect">
            <a:avLst/>
          </a:prstGeom>
        </p:spPr>
      </p:pic>
      <p:pic>
        <p:nvPicPr>
          <p:cNvPr id="12" name="Hình ảnh 12" descr="Ảnh có chứa văn bản&#10;&#10;Mô tả được tự động tạo">
            <a:extLst>
              <a:ext uri="{FF2B5EF4-FFF2-40B4-BE49-F238E27FC236}">
                <a16:creationId xmlns:a16="http://schemas.microsoft.com/office/drawing/2014/main" id="{AC7F7A80-CA86-4491-B611-3E1100A0C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180" y="3889262"/>
            <a:ext cx="2743200" cy="733575"/>
          </a:xfrm>
          <a:prstGeom prst="rect">
            <a:avLst/>
          </a:prstGeom>
        </p:spPr>
      </p:pic>
      <p:pic>
        <p:nvPicPr>
          <p:cNvPr id="13" name="Hình ảnh 13" descr="Ảnh có chứa văn bản&#10;&#10;Mô tả được tự động tạo">
            <a:extLst>
              <a:ext uri="{FF2B5EF4-FFF2-40B4-BE49-F238E27FC236}">
                <a16:creationId xmlns:a16="http://schemas.microsoft.com/office/drawing/2014/main" id="{0CB336C3-17CD-46C7-A17D-2235283CA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546" y="5317310"/>
            <a:ext cx="2882590" cy="721039"/>
          </a:xfrm>
          <a:prstGeom prst="rect">
            <a:avLst/>
          </a:prstGeom>
        </p:spPr>
      </p:pic>
      <p:pic>
        <p:nvPicPr>
          <p:cNvPr id="14" name="Hình ảnh 14">
            <a:extLst>
              <a:ext uri="{FF2B5EF4-FFF2-40B4-BE49-F238E27FC236}">
                <a16:creationId xmlns:a16="http://schemas.microsoft.com/office/drawing/2014/main" id="{79C3D751-F570-44D2-9461-167475049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546" y="6133239"/>
            <a:ext cx="2919760" cy="473789"/>
          </a:xfrm>
          <a:prstGeom prst="rect">
            <a:avLst/>
          </a:prstGeom>
        </p:spPr>
      </p:pic>
      <p:pic>
        <p:nvPicPr>
          <p:cNvPr id="15" name="Hình ảnh 15" descr="Ảnh có chứa văn bản&#10;&#10;Mô tả được tự động tạo">
            <a:extLst>
              <a:ext uri="{FF2B5EF4-FFF2-40B4-BE49-F238E27FC236}">
                <a16:creationId xmlns:a16="http://schemas.microsoft.com/office/drawing/2014/main" id="{372C7EAF-C1D2-477F-B0CC-6EE2C7B4A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059" y="5052431"/>
            <a:ext cx="2743200" cy="841917"/>
          </a:xfrm>
          <a:prstGeom prst="rect">
            <a:avLst/>
          </a:prstGeom>
        </p:spPr>
      </p:pic>
      <p:pic>
        <p:nvPicPr>
          <p:cNvPr id="2" name="Hình ảnh 2" descr="Ảnh có chứa văn bản&#10;&#10;Mô tả được tự động tạo">
            <a:extLst>
              <a:ext uri="{FF2B5EF4-FFF2-40B4-BE49-F238E27FC236}">
                <a16:creationId xmlns:a16="http://schemas.microsoft.com/office/drawing/2014/main" id="{F611EC9D-8719-48DA-93FA-853FCECBB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31" y="2390214"/>
            <a:ext cx="2457450" cy="107311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A4BEA3CD-12F8-498E-BAF7-09E1875513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2026009"/>
            <a:ext cx="5919956" cy="3874631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B0D862B5-6569-4FE6-B709-A63E8FEE1B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9957" y="1168132"/>
            <a:ext cx="6268325" cy="56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5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407</Words>
  <Application>Microsoft Office PowerPoint</Application>
  <PresentationFormat>Widescreen</PresentationFormat>
  <Paragraphs>60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Arial,Sans-Serif</vt:lpstr>
      <vt:lpstr>Calibri</vt:lpstr>
      <vt:lpstr>Neue Haas Grotesk Text Pro</vt:lpstr>
      <vt:lpstr>Times New Roman</vt:lpstr>
      <vt:lpstr>InterweaveVTI</vt:lpstr>
      <vt:lpstr>Thành viên: </vt:lpstr>
      <vt:lpstr>NỘI DUNG TRÌNH BÀY</vt:lpstr>
      <vt:lpstr>1. XSS Bug Bounty</vt:lpstr>
      <vt:lpstr>2. XSS là gì ?</vt:lpstr>
      <vt:lpstr>3. Các mối đe dọa khi bị tấn công XSS </vt:lpstr>
      <vt:lpstr>4. Các dạng tấn công XSS</vt:lpstr>
      <vt:lpstr>4. Các dạng tấn công XSS</vt:lpstr>
      <vt:lpstr>PowerPoint Presentation</vt:lpstr>
      <vt:lpstr>PowerPoint Presentation</vt:lpstr>
      <vt:lpstr>5. Biện pháp phòng chống</vt:lpstr>
      <vt:lpstr>PowerPoint Presentation</vt:lpstr>
      <vt:lpstr>PowerPoint Presentation</vt:lpstr>
      <vt:lpstr>6. DEMO</vt:lpstr>
      <vt:lpstr>PowerPoint Presentation</vt:lpstr>
      <vt:lpstr>Demo phòng chống XSS</vt:lpstr>
      <vt:lpstr>PowerPoint Presentation</vt:lpstr>
      <vt:lpstr>Báo cáo lỗ hổng</vt:lpstr>
      <vt:lpstr>PowerPoint Presentation</vt:lpstr>
      <vt:lpstr>Thanks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MTRIET</dc:creator>
  <cp:lastModifiedBy>Nguyễn Minh Triết</cp:lastModifiedBy>
  <cp:revision>656</cp:revision>
  <dcterms:created xsi:type="dcterms:W3CDTF">2021-12-08T03:02:04Z</dcterms:created>
  <dcterms:modified xsi:type="dcterms:W3CDTF">2021-12-27T14:00:04Z</dcterms:modified>
</cp:coreProperties>
</file>